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62" r:id="rId2"/>
    <p:sldId id="260" r:id="rId3"/>
    <p:sldId id="269" r:id="rId4"/>
    <p:sldId id="263" r:id="rId5"/>
    <p:sldId id="261" r:id="rId6"/>
    <p:sldId id="264" r:id="rId7"/>
    <p:sldId id="265" r:id="rId8"/>
    <p:sldId id="258" r:id="rId9"/>
    <p:sldId id="266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84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1912" autoAdjust="0"/>
  </p:normalViewPr>
  <p:slideViewPr>
    <p:cSldViewPr snapToGrid="0">
      <p:cViewPr varScale="1">
        <p:scale>
          <a:sx n="84" d="100"/>
          <a:sy n="84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6E9CDE0-E4CD-4484-9147-7860D8FC6FF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36CE1DB-F504-4F91-87DA-CDF7A61F7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1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E1DB-F504-4F91-87DA-CDF7A61F71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98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E1DB-F504-4F91-87DA-CDF7A61F71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05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E1DB-F504-4F91-87DA-CDF7A61F71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1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2514602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4777381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8" y="4321159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3" y="4529542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6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7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7" y="4354047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3166528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1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7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7" y="4354047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9" y="3166528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1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8" y="6480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4" y="2905307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97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7" y="2438402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7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9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67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9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9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8" y="6480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4" y="2905307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27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8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7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7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9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84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7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7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7" y="627407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624111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7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7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7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3166528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1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0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2136707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2136707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4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734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3" y="2226627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9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2223399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1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4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46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1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8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3" y="446090"/>
            <a:ext cx="3790907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808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7" y="4800601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7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7" y="5367339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9"/>
            <a:ext cx="584979" cy="365125"/>
          </a:xfrm>
        </p:spPr>
        <p:txBody>
          <a:bodyPr/>
          <a:lstStyle/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6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1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7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1" y="6135090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C404-32A7-4B0E-BB81-E853D2A8D85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10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4"/>
            <a:ext cx="5849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942E5C-0667-4B88-B6D2-E143A540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8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3747" y="6060615"/>
            <a:ext cx="561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>
                <a:solidFill>
                  <a:srgbClr val="002060"/>
                </a:solidFill>
              </a:rPr>
              <a:t>2</a:t>
            </a:r>
            <a:r>
              <a:rPr lang="ka-GE" b="1" dirty="0" smtClean="0">
                <a:solidFill>
                  <a:srgbClr val="002060"/>
                </a:solidFill>
              </a:rPr>
              <a:t>2 ოქტომბერი, 2018 წელი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736" y="340183"/>
            <a:ext cx="1817650" cy="13604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35191" y="2544255"/>
            <a:ext cx="5613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000" b="1" dirty="0">
                <a:solidFill>
                  <a:srgbClr val="002060"/>
                </a:solidFill>
              </a:rPr>
              <a:t>ქალაქ ბათუმის მუნიციპალიტეტის 2019 წლის </a:t>
            </a:r>
          </a:p>
          <a:p>
            <a:pPr algn="ctr"/>
            <a:r>
              <a:rPr lang="ka-GE" sz="2000" b="1" dirty="0">
                <a:solidFill>
                  <a:srgbClr val="002060"/>
                </a:solidFill>
              </a:rPr>
              <a:t>ბიუჯეტით დასაფინანსებელი საერთაშორისო </a:t>
            </a:r>
          </a:p>
          <a:p>
            <a:pPr algn="ctr"/>
            <a:r>
              <a:rPr lang="ka-GE" sz="2000" b="1" dirty="0">
                <a:solidFill>
                  <a:srgbClr val="002060"/>
                </a:solidFill>
              </a:rPr>
              <a:t>სპორტული ღონისძიებების შესარჩევი კონკურსი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82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564985" y="179588"/>
            <a:ext cx="5858925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1600" b="1" dirty="0" smtClean="0">
                <a:solidFill>
                  <a:srgbClr val="002060"/>
                </a:solidFill>
              </a:rPr>
              <a:t>კონკურსი ითვალისწინებს:</a:t>
            </a:r>
          </a:p>
          <a:p>
            <a:pPr algn="just"/>
            <a:endParaRPr lang="ka-GE" sz="3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ka-GE" sz="1400" dirty="0">
                <a:solidFill>
                  <a:srgbClr val="002060"/>
                </a:solidFill>
              </a:rPr>
              <a:t>სპორტის განვითარებაზე ორიენტირებული საუკეთესო საერთაშორისო სპორტული ღონისძიების შერჩევას და ქ. ბათუმის მუნიციპალიტეტის 2019 წლის </a:t>
            </a:r>
            <a:r>
              <a:rPr lang="ka-GE" sz="1400" dirty="0" smtClean="0">
                <a:solidFill>
                  <a:srgbClr val="002060"/>
                </a:solidFill>
              </a:rPr>
              <a:t>ბიუჯეტის პროექტში გათვალისწინებას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4985" y="2004986"/>
            <a:ext cx="4480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600" b="1" dirty="0" smtClean="0">
                <a:solidFill>
                  <a:srgbClr val="002060"/>
                </a:solidFill>
              </a:rPr>
              <a:t>კონკურსის ბიუჯეტი </a:t>
            </a:r>
            <a:r>
              <a:rPr lang="ka-GE" sz="1600" dirty="0" smtClean="0">
                <a:solidFill>
                  <a:srgbClr val="002060"/>
                </a:solidFill>
              </a:rPr>
              <a:t>-  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  <a:r>
              <a:rPr lang="ka-GE" sz="1600" dirty="0" smtClean="0">
                <a:solidFill>
                  <a:srgbClr val="002060"/>
                </a:solidFill>
              </a:rPr>
              <a:t>00 000 ლარი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1298" y="2964304"/>
            <a:ext cx="4209006" cy="427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ka-GE" sz="1600" b="1" dirty="0" smtClean="0">
                <a:solidFill>
                  <a:srgbClr val="002060"/>
                </a:solidFill>
              </a:rPr>
              <a:t>კონკურსის მონაწილე:</a:t>
            </a:r>
            <a:endParaRPr lang="ka-GE" sz="16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2922" y="3479786"/>
            <a:ext cx="51009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ka-GE" sz="1400" dirty="0">
                <a:solidFill>
                  <a:srgbClr val="002060"/>
                </a:solidFill>
              </a:rPr>
              <a:t>კონკურსში მონაწილეობის მიღება შეუძლია ნებისმიერ სპორტულ </a:t>
            </a:r>
            <a:r>
              <a:rPr lang="ka-GE" sz="1400" dirty="0" smtClean="0">
                <a:solidFill>
                  <a:srgbClr val="002060"/>
                </a:solidFill>
              </a:rPr>
              <a:t>ფედერაცია</a:t>
            </a:r>
            <a:r>
              <a:rPr lang="ka-GE" sz="1400" dirty="0">
                <a:solidFill>
                  <a:srgbClr val="002060"/>
                </a:solidFill>
              </a:rPr>
              <a:t>ს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3309" y="6243361"/>
            <a:ext cx="2570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სპორტი ყველასათვის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6452" y="4743846"/>
            <a:ext cx="3060453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a-GE" sz="16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მერიიდან მოთხოვნილი </a:t>
            </a:r>
            <a:r>
              <a:rPr lang="ka-GE" sz="1600" b="1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თანხა:</a:t>
            </a:r>
            <a:endParaRPr lang="en-US" sz="1600" b="1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2922" y="5181056"/>
            <a:ext cx="3565400" cy="326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არ უნდა აღემატებოდეს 100 000 ლარს</a:t>
            </a:r>
            <a:endParaRPr lang="en-US" sz="1400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77737" y="285547"/>
            <a:ext cx="5951963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1600" b="1" dirty="0" smtClean="0">
                <a:solidFill>
                  <a:srgbClr val="002060"/>
                </a:solidFill>
              </a:rPr>
              <a:t>მიზანი: </a:t>
            </a:r>
          </a:p>
          <a:p>
            <a:pPr algn="just"/>
            <a:endParaRPr lang="ka-GE" sz="300" b="1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ქალაქში </a:t>
            </a: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სპორტული </a:t>
            </a:r>
            <a:r>
              <a:rPr lang="ka-GE" sz="14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ცხოვრების</a:t>
            </a: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400" spc="-5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გააქტიურება;</a:t>
            </a:r>
            <a:endParaRPr lang="ka-GE" sz="14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სპორტის სხვადასხვა სახეობების </a:t>
            </a:r>
            <a:r>
              <a:rPr lang="ka-GE" sz="1400" spc="-5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განვითარება;</a:t>
            </a:r>
            <a:endParaRPr lang="ka-GE" sz="14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ბათუმელი</a:t>
            </a: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4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სპორტსმენების სპორტული ოსტატობის დონის </a:t>
            </a:r>
            <a:r>
              <a:rPr lang="ka-GE" sz="1400" spc="-5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ამაღლება;</a:t>
            </a:r>
            <a:endParaRPr lang="ka-GE" sz="14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სპორტული ტურიზმის </a:t>
            </a:r>
            <a:r>
              <a:rPr lang="ka-GE" sz="1400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განვითარება;</a:t>
            </a:r>
            <a:endParaRPr lang="ka-GE" sz="1400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უცხოელი</a:t>
            </a: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სპორტული დელეგაციების, მედია საშუალებებისა და </a:t>
            </a:r>
            <a:r>
              <a:rPr lang="ka-GE" sz="14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გულშემატკივრების</a:t>
            </a: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ka-GE" sz="1400" spc="-5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მოზიდვა;</a:t>
            </a:r>
            <a:endParaRPr lang="ka-GE" sz="14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</a:rPr>
              <a:t>სპორტული ტურიზმის განვითარება.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8742" y="3375613"/>
            <a:ext cx="5247151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600" b="1" dirty="0" smtClean="0">
                <a:solidFill>
                  <a:srgbClr val="002060"/>
                </a:solidFill>
              </a:rPr>
              <a:t>შედეგი:</a:t>
            </a:r>
          </a:p>
          <a:p>
            <a:pPr>
              <a:lnSpc>
                <a:spcPct val="150000"/>
              </a:lnSpc>
            </a:pPr>
            <a:endParaRPr lang="ka-GE" sz="300" b="1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dirty="0">
                <a:solidFill>
                  <a:srgbClr val="002060"/>
                </a:solidFill>
              </a:rPr>
              <a:t>გაზრდილია სპორტის სხვადასხვა სახეობებზე </a:t>
            </a:r>
            <a:r>
              <a:rPr lang="ka-GE" sz="1400" dirty="0" smtClean="0">
                <a:solidFill>
                  <a:srgbClr val="002060"/>
                </a:solidFill>
              </a:rPr>
              <a:t>ხელმისაწვდომობა;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</a:rPr>
              <a:t>განვითარებულია სპორტის სახეობები;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</a:rPr>
              <a:t>მერიის მხარდაჭერით რეგულარულად ხორციელდება საერთაშორისო სპორტული ღონისძიებები;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</a:rPr>
              <a:t>გაზრდილია ქალაქის ცნობადობა.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ka-GE" sz="1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9009" y="6099436"/>
            <a:ext cx="2570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სპორტი ყველასათვის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542074" y="407743"/>
            <a:ext cx="5481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b="1" dirty="0" smtClean="0">
                <a:solidFill>
                  <a:srgbClr val="002060"/>
                </a:solidFill>
                <a:latin typeface="+mj-lt"/>
              </a:rPr>
              <a:t>პრიორიტეტი მიენიჭება </a:t>
            </a:r>
            <a:r>
              <a:rPr lang="ka-GE" b="1" dirty="0">
                <a:solidFill>
                  <a:srgbClr val="002060"/>
                </a:solidFill>
                <a:latin typeface="+mj-lt"/>
              </a:rPr>
              <a:t>პროექტს, რომელიც </a:t>
            </a:r>
            <a:r>
              <a:rPr lang="ka-GE" b="1" dirty="0" smtClean="0">
                <a:solidFill>
                  <a:srgbClr val="002060"/>
                </a:solidFill>
                <a:latin typeface="+mj-lt"/>
              </a:rPr>
              <a:t>ითვალისწინებს: </a:t>
            </a:r>
            <a:endParaRPr lang="en-US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algn="ctr"/>
            <a:endParaRPr lang="ka-GE" b="1" dirty="0" smtClean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95676" y="1331073"/>
            <a:ext cx="51123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a-GE" sz="300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600" dirty="0" smtClean="0">
                <a:solidFill>
                  <a:srgbClr val="002060"/>
                </a:solidFill>
              </a:rPr>
              <a:t>სპორტული </a:t>
            </a:r>
            <a:r>
              <a:rPr lang="ka-GE" sz="1600" dirty="0">
                <a:solidFill>
                  <a:srgbClr val="002060"/>
                </a:solidFill>
              </a:rPr>
              <a:t>ღონისძიების საერთაშორისო სპორტულ ღონისძიებათა კალენდარში ან/და საქართველოს ეროვნული ფედერაციის სპორტულ ღონისძიებათა კალენდარში </a:t>
            </a:r>
            <a:r>
              <a:rPr lang="ka-GE" sz="1600" dirty="0" smtClean="0">
                <a:solidFill>
                  <a:srgbClr val="002060"/>
                </a:solidFill>
              </a:rPr>
              <a:t>გათვალისწინებას;</a:t>
            </a:r>
            <a:endParaRPr lang="ka-GE" sz="16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ka-GE" sz="5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600" dirty="0">
                <a:solidFill>
                  <a:srgbClr val="002060"/>
                </a:solidFill>
              </a:rPr>
              <a:t>სპორტულ ღონისძიებაში ადგილობრივი სპორტსმენების ან/და მსაჯების </a:t>
            </a:r>
            <a:r>
              <a:rPr lang="ka-GE" sz="1600" dirty="0" smtClean="0">
                <a:solidFill>
                  <a:srgbClr val="002060"/>
                </a:solidFill>
              </a:rPr>
              <a:t>ჩართულობას;</a:t>
            </a:r>
            <a:endParaRPr lang="ka-GE" sz="16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ka-GE" sz="5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600" dirty="0" smtClean="0">
                <a:solidFill>
                  <a:srgbClr val="002060"/>
                </a:solidFill>
              </a:rPr>
              <a:t>სპორტის </a:t>
            </a:r>
            <a:r>
              <a:rPr lang="ka-GE" sz="1600" dirty="0">
                <a:solidFill>
                  <a:srgbClr val="002060"/>
                </a:solidFill>
              </a:rPr>
              <a:t>სახეობების მიხედვით აჭარის ნაკრები გუნდების </a:t>
            </a:r>
            <a:r>
              <a:rPr lang="ka-GE" sz="1600" dirty="0" smtClean="0">
                <a:solidFill>
                  <a:srgbClr val="002060"/>
                </a:solidFill>
              </a:rPr>
              <a:t>დაკომპლექტებას.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59009" y="6099436"/>
            <a:ext cx="2570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სპორტი ყველასათვის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4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43919" y="303972"/>
            <a:ext cx="6184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კონკურსის ვადები: </a:t>
            </a:r>
            <a:endParaRPr lang="ka-GE" sz="1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8255" y="4044096"/>
            <a:ext cx="6703475" cy="427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600" b="1" dirty="0">
                <a:solidFill>
                  <a:srgbClr val="002060"/>
                </a:solidFill>
              </a:rPr>
              <a:t>კონკურსის </a:t>
            </a:r>
            <a:r>
              <a:rPr lang="ka-GE" sz="1600" b="1" dirty="0" smtClean="0">
                <a:solidFill>
                  <a:srgbClr val="002060"/>
                </a:solidFill>
              </a:rPr>
              <a:t>ეტაპები:</a:t>
            </a:r>
            <a:endParaRPr lang="ka-GE" sz="16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7468" y="4562572"/>
            <a:ext cx="664585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002060"/>
                </a:solidFill>
              </a:rPr>
              <a:t>I </a:t>
            </a:r>
            <a:r>
              <a:rPr lang="ka-GE" sz="1400" b="1" dirty="0">
                <a:solidFill>
                  <a:srgbClr val="002060"/>
                </a:solidFill>
              </a:rPr>
              <a:t>ეტაპი </a:t>
            </a:r>
            <a:r>
              <a:rPr lang="ka-GE" sz="1400" dirty="0">
                <a:solidFill>
                  <a:srgbClr val="002060"/>
                </a:solidFill>
              </a:rPr>
              <a:t>- დოკუმენტების </a:t>
            </a:r>
            <a:r>
              <a:rPr lang="ka-GE" sz="1400" dirty="0" smtClean="0">
                <a:solidFill>
                  <a:srgbClr val="002060"/>
                </a:solidFill>
              </a:rPr>
              <a:t>მიღება;</a:t>
            </a:r>
            <a:endParaRPr lang="ka-GE" sz="14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002060"/>
                </a:solidFill>
              </a:rPr>
              <a:t>II </a:t>
            </a:r>
            <a:r>
              <a:rPr lang="ka-GE" sz="1400" b="1" dirty="0">
                <a:solidFill>
                  <a:srgbClr val="002060"/>
                </a:solidFill>
              </a:rPr>
              <a:t>ეტაპი </a:t>
            </a:r>
            <a:r>
              <a:rPr lang="ka-GE" sz="1400" dirty="0">
                <a:solidFill>
                  <a:srgbClr val="002060"/>
                </a:solidFill>
              </a:rPr>
              <a:t>- დოკუმენტების განხილვა </a:t>
            </a:r>
            <a:r>
              <a:rPr lang="ka-GE" sz="1400" dirty="0" smtClean="0">
                <a:solidFill>
                  <a:srgbClr val="002060"/>
                </a:solidFill>
              </a:rPr>
              <a:t>და</a:t>
            </a:r>
          </a:p>
          <a:p>
            <a:pPr>
              <a:lnSpc>
                <a:spcPct val="150000"/>
              </a:lnSpc>
            </a:pPr>
            <a:r>
              <a:rPr lang="ka-GE" sz="1400" dirty="0">
                <a:solidFill>
                  <a:srgbClr val="002060"/>
                </a:solidFill>
              </a:rPr>
              <a:t> </a:t>
            </a:r>
            <a:r>
              <a:rPr lang="ka-GE" sz="1400" dirty="0" smtClean="0">
                <a:solidFill>
                  <a:srgbClr val="002060"/>
                </a:solidFill>
              </a:rPr>
              <a:t>                      განმცხადებლებთან გასაუბრება/პროექტის პრეზენტაცია.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43919" y="855375"/>
            <a:ext cx="57540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</a:rPr>
              <a:t>განაცხადების </a:t>
            </a:r>
            <a:r>
              <a:rPr lang="ka-GE" sz="1400" dirty="0">
                <a:solidFill>
                  <a:srgbClr val="002060"/>
                </a:solidFill>
              </a:rPr>
              <a:t>მიღება იწარმოებს 2018 წლის </a:t>
            </a:r>
            <a:r>
              <a:rPr lang="ka-GE" sz="1400" dirty="0" smtClean="0">
                <a:solidFill>
                  <a:srgbClr val="002060"/>
                </a:solidFill>
              </a:rPr>
              <a:t>26 </a:t>
            </a:r>
            <a:r>
              <a:rPr lang="ka-GE" sz="1400" dirty="0" smtClean="0">
                <a:solidFill>
                  <a:srgbClr val="002060"/>
                </a:solidFill>
              </a:rPr>
              <a:t>ოქტომბრიდან 26 ნოემბრის ჩათვლით;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ka-GE" sz="1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</a:rPr>
              <a:t>განაცხადები განიხილება 2018 წლის </a:t>
            </a:r>
            <a:r>
              <a:rPr lang="ka-GE" sz="1400" dirty="0" smtClean="0">
                <a:solidFill>
                  <a:srgbClr val="002060"/>
                </a:solidFill>
              </a:rPr>
              <a:t>05 </a:t>
            </a:r>
            <a:r>
              <a:rPr lang="ka-GE" sz="1400" dirty="0" smtClean="0">
                <a:solidFill>
                  <a:srgbClr val="002060"/>
                </a:solidFill>
              </a:rPr>
              <a:t>დეკემბრამდე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ka-GE" sz="1400" dirty="0" smtClean="0">
              <a:solidFill>
                <a:srgbClr val="002060"/>
              </a:solidFill>
            </a:endParaRPr>
          </a:p>
          <a:p>
            <a:r>
              <a:rPr lang="ka-GE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0" name="Rectangle 1"/>
          <p:cNvSpPr/>
          <p:nvPr/>
        </p:nvSpPr>
        <p:spPr>
          <a:xfrm>
            <a:off x="3248656" y="2819067"/>
            <a:ext cx="5637386" cy="706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</a:rPr>
              <a:t>ქ. ბათუმის მუნიციპალიტეტის მერის ბრძანებით შექმნილი სამუშაო ჯგუფი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8255" y="2285744"/>
            <a:ext cx="3663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600" b="1" dirty="0">
                <a:solidFill>
                  <a:srgbClr val="002060"/>
                </a:solidFill>
              </a:rPr>
              <a:t>განაცხადების  განმხილველი </a:t>
            </a:r>
            <a:r>
              <a:rPr lang="ka-GE" sz="1600" b="1" dirty="0" smtClean="0">
                <a:solidFill>
                  <a:srgbClr val="002060"/>
                </a:solidFill>
              </a:rPr>
              <a:t>ორგანო:</a:t>
            </a:r>
            <a:endParaRPr lang="ka-GE" sz="1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0394" y="6258564"/>
            <a:ext cx="2570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სპორტი ყველასათვის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5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98030" y="77110"/>
            <a:ext cx="67034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b="1" dirty="0" smtClean="0">
                <a:solidFill>
                  <a:srgbClr val="002060"/>
                </a:solidFill>
              </a:rPr>
              <a:t>კონკურსზე წარმოსადგენი დოკუმენტაცია:</a:t>
            </a:r>
            <a:endParaRPr lang="ka-GE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90314" y="874454"/>
            <a:ext cx="594220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spc="-5" dirty="0" err="1" smtClean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განაცხადი</a:t>
            </a:r>
            <a:r>
              <a:rPr lang="ka-GE" sz="1600" spc="-5" dirty="0" smtClean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;</a:t>
            </a:r>
            <a:endParaRPr lang="ka-GE" sz="16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ka-GE" sz="400" b="1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ამონაწერი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მეწარმეთა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არასამეწარმეო</a:t>
            </a:r>
            <a:r>
              <a:rPr lang="en-US" sz="1600" spc="395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არაკომერციული</a:t>
            </a:r>
            <a:r>
              <a:rPr lang="en-US" sz="1600" spc="-5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)</a:t>
            </a:r>
            <a:r>
              <a:rPr lang="en-US" sz="1600" spc="5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იურიდიული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5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პირების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 smtClean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რეესტრიდან</a:t>
            </a:r>
            <a:r>
              <a:rPr lang="ka-GE" sz="1600" spc="-5" dirty="0" smtClean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;</a:t>
            </a:r>
            <a:endParaRPr lang="ka-GE" sz="16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ka-GE" sz="4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buFont typeface="Wingdings" panose="05000000000000000000" pitchFamily="2" charset="2"/>
              <a:buChar char="§"/>
            </a:pPr>
            <a:r>
              <a:rPr lang="en-US" sz="1600" dirty="0" err="1">
                <a:solidFill>
                  <a:srgbClr val="002060"/>
                </a:solidFill>
              </a:rPr>
              <a:t>ანალოგიური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ღონისძიების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განხორციელების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დამადასტურებელი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დოკუმენტაცია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მაგ</a:t>
            </a:r>
            <a:r>
              <a:rPr lang="en-US" sz="1600" dirty="0">
                <a:solidFill>
                  <a:srgbClr val="002060"/>
                </a:solidFill>
              </a:rPr>
              <a:t>. </a:t>
            </a:r>
            <a:r>
              <a:rPr lang="en-US" sz="1600" dirty="0" err="1">
                <a:solidFill>
                  <a:srgbClr val="002060"/>
                </a:solidFill>
              </a:rPr>
              <a:t>ხელშეკრულება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მიღება-ჩაბარების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აქტი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და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სხვ</a:t>
            </a:r>
            <a:r>
              <a:rPr lang="ka-GE" sz="1600" dirty="0">
                <a:solidFill>
                  <a:srgbClr val="002060"/>
                </a:solidFill>
              </a:rPr>
              <a:t>ა)</a:t>
            </a:r>
            <a:r>
              <a:rPr lang="en-US" sz="1600" dirty="0">
                <a:solidFill>
                  <a:srgbClr val="002060"/>
                </a:solidFill>
              </a:rPr>
              <a:t> - </a:t>
            </a:r>
            <a:r>
              <a:rPr lang="en-US" sz="1600" dirty="0" err="1">
                <a:solidFill>
                  <a:srgbClr val="002060"/>
                </a:solidFill>
              </a:rPr>
              <a:t>ასეთის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არსებობის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შემთხვევაში</a:t>
            </a:r>
            <a:r>
              <a:rPr lang="en-US" dirty="0" smtClean="0"/>
              <a:t>;</a:t>
            </a:r>
            <a:endParaRPr lang="ka-GE" sz="16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ka-GE" sz="4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a-GE" sz="16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სპორტული ღონისძიების </a:t>
            </a:r>
            <a:r>
              <a:rPr lang="ka-GE" sz="1600" spc="-5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დებულება;</a:t>
            </a:r>
            <a:endParaRPr lang="ka-GE" sz="16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ka-GE" sz="4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a-GE" sz="16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2</a:t>
            </a:r>
            <a:r>
              <a:rPr lang="ka-GE" sz="1600" spc="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სარეკომენდაციო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წერილი</a:t>
            </a:r>
            <a:r>
              <a:rPr lang="ka-GE" sz="16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 (მათ შორის ერთი - საქართველოს ეროვნული ან </a:t>
            </a:r>
            <a:r>
              <a:rPr lang="en-US" sz="1600" spc="-5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ა</a:t>
            </a:r>
            <a:r>
              <a:rPr lang="ka-GE" sz="16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ჭარის ავტონომიური რესპუბლიკის სპორტული ფედერაციების მიერ გაცემული</a:t>
            </a:r>
            <a:r>
              <a:rPr lang="ka-GE" sz="1600" spc="-5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);</a:t>
            </a:r>
            <a:endParaRPr lang="ka-GE" sz="16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ka-GE" sz="400" spc="-5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a-GE" sz="1600" spc="-5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დოკუმენტი, რომელიც ადასტურებს კონკურსზე წარმოდგენილი ს</a:t>
            </a:r>
            <a:r>
              <a:rPr lang="ka-GE" sz="16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პორტული ღონისძიების საერთაშორისო ან ადგილობრივ სპორტულ ღონისძიებათა კალენდარში </a:t>
            </a:r>
            <a:r>
              <a:rPr lang="ka-GE" sz="1600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გათვალისწინებას;</a:t>
            </a:r>
            <a:endParaRPr lang="ka-GE" sz="1600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ka-GE" sz="400" dirty="0">
              <a:solidFill>
                <a:srgbClr val="002060"/>
              </a:solidFill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99720" marR="25400" indent="-285750" algn="just" eaLnBrk="0" hangingPunct="0">
              <a:spcBef>
                <a:spcPts val="27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თანადაფინანსების</a:t>
            </a:r>
            <a:r>
              <a:rPr lang="en-US" sz="1600" spc="535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შემთხვევაში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-</a:t>
            </a:r>
            <a:r>
              <a:rPr lang="en-US" sz="1600" spc="-5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spc="-5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დამადასტურებელი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საბუთი</a:t>
            </a:r>
            <a:r>
              <a:rPr lang="en-US" sz="1600" dirty="0">
                <a:solidFill>
                  <a:srgbClr val="00206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.</a:t>
            </a:r>
            <a:endParaRPr lang="en-US" sz="1600" b="1" dirty="0">
              <a:solidFill>
                <a:srgbClr val="002060"/>
              </a:solidFill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7579" y="6273058"/>
            <a:ext cx="2570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სპორტი ყველასათვის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5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04825" y="535080"/>
            <a:ext cx="5741177" cy="469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b="1" dirty="0" smtClean="0">
                <a:solidFill>
                  <a:srgbClr val="002060"/>
                </a:solidFill>
              </a:rPr>
              <a:t>პროექტის პრეზენტაცია</a:t>
            </a:r>
          </a:p>
        </p:txBody>
      </p:sp>
      <p:sp>
        <p:nvSpPr>
          <p:cNvPr id="4" name="Rectangle 3"/>
          <p:cNvSpPr/>
          <p:nvPr/>
        </p:nvSpPr>
        <p:spPr>
          <a:xfrm>
            <a:off x="3544279" y="1742673"/>
            <a:ext cx="5167431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ka-GE" sz="1400" dirty="0">
                <a:solidFill>
                  <a:srgbClr val="002060"/>
                </a:solidFill>
              </a:rPr>
              <a:t>კონკურსზე წარმოდგენილი </a:t>
            </a:r>
            <a:r>
              <a:rPr lang="ru-RU" sz="1400" dirty="0">
                <a:solidFill>
                  <a:srgbClr val="002060"/>
                </a:solidFill>
              </a:rPr>
              <a:t>საერთაშორისო </a:t>
            </a:r>
            <a:r>
              <a:rPr lang="ka-GE" sz="1400" dirty="0" smtClean="0">
                <a:solidFill>
                  <a:srgbClr val="002060"/>
                </a:solidFill>
              </a:rPr>
              <a:t>სპორტული ღონისძიების მნიშვნელობას;</a:t>
            </a:r>
          </a:p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ka-GE" sz="1400" dirty="0" smtClean="0">
                <a:solidFill>
                  <a:srgbClr val="002060"/>
                </a:solidFill>
              </a:rPr>
              <a:t>პრობლემის არსს და </a:t>
            </a:r>
            <a:r>
              <a:rPr lang="ru-RU" sz="1400" dirty="0" smtClean="0">
                <a:solidFill>
                  <a:srgbClr val="002060"/>
                </a:solidFill>
              </a:rPr>
              <a:t>მიზნებ</a:t>
            </a:r>
            <a:r>
              <a:rPr lang="ka-GE" sz="1400" dirty="0" smtClean="0">
                <a:solidFill>
                  <a:srgbClr val="002060"/>
                </a:solidFill>
              </a:rPr>
              <a:t>ს</a:t>
            </a:r>
            <a:r>
              <a:rPr lang="ka-GE" sz="1400" dirty="0" smtClean="0">
                <a:solidFill>
                  <a:srgbClr val="002060"/>
                </a:solidFill>
              </a:rPr>
              <a:t>;</a:t>
            </a:r>
          </a:p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en-US" sz="1400" dirty="0" err="1">
                <a:solidFill>
                  <a:srgbClr val="002060"/>
                </a:solidFill>
              </a:rPr>
              <a:t>მონაწილე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სუბიექტთა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რაოდენობას</a:t>
            </a:r>
            <a:r>
              <a:rPr lang="en-US" sz="1400" dirty="0" smtClean="0">
                <a:solidFill>
                  <a:srgbClr val="002060"/>
                </a:solidFill>
              </a:rPr>
              <a:t>,</a:t>
            </a:r>
            <a:endParaRPr lang="ka-GE" sz="1400" dirty="0" smtClean="0">
              <a:solidFill>
                <a:srgbClr val="002060"/>
              </a:solidFill>
            </a:endParaRPr>
          </a:p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ka-GE" sz="1400" dirty="0" smtClean="0">
                <a:solidFill>
                  <a:srgbClr val="002060"/>
                </a:solidFill>
              </a:rPr>
              <a:t>მოსალოდნელ შედეგებს;</a:t>
            </a:r>
          </a:p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ka-GE" sz="1400" dirty="0" smtClean="0">
                <a:solidFill>
                  <a:srgbClr val="002060"/>
                </a:solidFill>
              </a:rPr>
              <a:t>ძლიერ </a:t>
            </a:r>
            <a:r>
              <a:rPr lang="ka-GE" sz="1400" dirty="0">
                <a:solidFill>
                  <a:srgbClr val="002060"/>
                </a:solidFill>
              </a:rPr>
              <a:t>და სუსტ </a:t>
            </a:r>
            <a:r>
              <a:rPr lang="ka-GE" sz="1400" dirty="0" smtClean="0">
                <a:solidFill>
                  <a:srgbClr val="002060"/>
                </a:solidFill>
              </a:rPr>
              <a:t>მხარეებს;</a:t>
            </a:r>
          </a:p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ka-GE" sz="1400" dirty="0" smtClean="0">
                <a:solidFill>
                  <a:srgbClr val="002060"/>
                </a:solidFill>
              </a:rPr>
              <a:t>შესაძლებლობებსა </a:t>
            </a:r>
            <a:r>
              <a:rPr lang="ka-GE" sz="1400" dirty="0">
                <a:solidFill>
                  <a:srgbClr val="002060"/>
                </a:solidFill>
              </a:rPr>
              <a:t>და </a:t>
            </a:r>
            <a:r>
              <a:rPr lang="ka-GE" sz="1400" dirty="0" smtClean="0">
                <a:solidFill>
                  <a:srgbClr val="002060"/>
                </a:solidFill>
              </a:rPr>
              <a:t>საფრთხეებს;</a:t>
            </a:r>
          </a:p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ka-GE" sz="1400" dirty="0" smtClean="0">
                <a:solidFill>
                  <a:srgbClr val="002060"/>
                </a:solidFill>
              </a:rPr>
              <a:t>სამოქმედო გეგმას;</a:t>
            </a:r>
          </a:p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ka-GE" sz="1400" dirty="0" smtClean="0">
                <a:solidFill>
                  <a:srgbClr val="002060"/>
                </a:solidFill>
              </a:rPr>
              <a:t>კონკურსანტის გამოცდილებას;</a:t>
            </a:r>
          </a:p>
          <a:p>
            <a:pPr marL="356870" marR="25400" indent="-342900" algn="just" eaLnBrk="0" hangingPunct="0">
              <a:lnSpc>
                <a:spcPct val="150000"/>
              </a:lnSpc>
              <a:spcBef>
                <a:spcPts val="275"/>
              </a:spcBef>
              <a:buFont typeface="Wingdings" panose="05000000000000000000" pitchFamily="2" charset="2"/>
              <a:buChar char="ü"/>
            </a:pPr>
            <a:r>
              <a:rPr lang="ka-GE" sz="1400" dirty="0" smtClean="0">
                <a:solidFill>
                  <a:srgbClr val="002060"/>
                </a:solidFill>
              </a:rPr>
              <a:t>ღონისძიების ხარჯთაღრიცხვას.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59009" y="6099436"/>
            <a:ext cx="2570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სპორტი ყველასათვის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4129" y="1130109"/>
            <a:ext cx="5175336" cy="708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</a:rPr>
              <a:t>არ უნდა აღემატებოდეს 15 წუთს და </a:t>
            </a:r>
            <a:r>
              <a:rPr lang="ka-GE" sz="1400" dirty="0">
                <a:solidFill>
                  <a:srgbClr val="002060"/>
                </a:solidFill>
              </a:rPr>
              <a:t>უნდა მოიცავდეს:</a:t>
            </a:r>
            <a:endParaRPr lang="en-US" sz="1400" dirty="0">
              <a:solidFill>
                <a:srgbClr val="002060"/>
              </a:solidFill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ka-GE" sz="14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2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74767" y="295479"/>
            <a:ext cx="478383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პროექტების შერჩევის კრიტერიუმები:</a:t>
            </a:r>
          </a:p>
          <a:p>
            <a:endParaRPr lang="ka-GE" sz="800" b="1" dirty="0" smtClean="0">
              <a:solidFill>
                <a:schemeClr val="accent1"/>
              </a:solidFill>
            </a:endParaRPr>
          </a:p>
          <a:p>
            <a:endParaRPr lang="en-US" sz="300" b="1" dirty="0">
              <a:solidFill>
                <a:schemeClr val="accent1"/>
              </a:solidFill>
            </a:endParaRPr>
          </a:p>
          <a:p>
            <a:endParaRPr lang="ka-GE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4896" y="651069"/>
            <a:ext cx="5997664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 smtClean="0">
                <a:solidFill>
                  <a:srgbClr val="002060"/>
                </a:solidFill>
              </a:rPr>
              <a:t>მონაწილე </a:t>
            </a:r>
            <a:r>
              <a:rPr lang="en-US" sz="1400" dirty="0" err="1">
                <a:solidFill>
                  <a:srgbClr val="002060"/>
                </a:solidFill>
              </a:rPr>
              <a:t>უცხოელ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სუბიექტთა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ka-GE" sz="1400" dirty="0" smtClean="0">
                <a:solidFill>
                  <a:srgbClr val="002060"/>
                </a:solidFill>
              </a:rPr>
              <a:t> </a:t>
            </a:r>
            <a:r>
              <a:rPr lang="ka-GE" sz="1400" dirty="0" smtClean="0">
                <a:solidFill>
                  <a:srgbClr val="002060"/>
                </a:solidFill>
              </a:rPr>
              <a:t>რაოდენობა - მაქსიმალური ქულა - 10;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 smtClean="0">
                <a:solidFill>
                  <a:srgbClr val="002060"/>
                </a:solidFill>
              </a:rPr>
              <a:t>მონაწილე ადგილობრივი </a:t>
            </a:r>
            <a:r>
              <a:rPr lang="en-US" sz="1400" dirty="0" err="1" smtClean="0">
                <a:solidFill>
                  <a:srgbClr val="002060"/>
                </a:solidFill>
              </a:rPr>
              <a:t>სუბიექტთა</a:t>
            </a:r>
            <a:r>
              <a:rPr lang="en-US" b="1" dirty="0" smtClean="0"/>
              <a:t> </a:t>
            </a:r>
            <a:r>
              <a:rPr lang="ka-GE" sz="1400" dirty="0" smtClean="0">
                <a:solidFill>
                  <a:srgbClr val="002060"/>
                </a:solidFill>
              </a:rPr>
              <a:t>(</a:t>
            </a:r>
            <a:r>
              <a:rPr lang="ka-GE" sz="1400" dirty="0" smtClean="0">
                <a:solidFill>
                  <a:srgbClr val="002060"/>
                </a:solidFill>
              </a:rPr>
              <a:t>სპორტსმენი ან სპორტული გუნდი) რაოდენობა - მაქსიმალური </a:t>
            </a:r>
            <a:r>
              <a:rPr lang="ka-GE" sz="1400" dirty="0">
                <a:solidFill>
                  <a:srgbClr val="002060"/>
                </a:solidFill>
              </a:rPr>
              <a:t>ქულა </a:t>
            </a:r>
            <a:r>
              <a:rPr lang="ka-GE" sz="1400" dirty="0" smtClean="0">
                <a:solidFill>
                  <a:srgbClr val="002060"/>
                </a:solidFill>
              </a:rPr>
              <a:t>- 5;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 smtClean="0">
                <a:solidFill>
                  <a:srgbClr val="002060"/>
                </a:solidFill>
              </a:rPr>
              <a:t>ანალოგიური </a:t>
            </a:r>
            <a:r>
              <a:rPr lang="ka-GE" sz="1400" dirty="0">
                <a:solidFill>
                  <a:srgbClr val="002060"/>
                </a:solidFill>
              </a:rPr>
              <a:t>ღონისძიების ჩატარების გამოცდილება </a:t>
            </a:r>
            <a:r>
              <a:rPr lang="ka-GE" sz="1400" dirty="0" smtClean="0">
                <a:solidFill>
                  <a:srgbClr val="002060"/>
                </a:solidFill>
              </a:rPr>
              <a:t>- მაქსიმალური ქულა - 10;</a:t>
            </a:r>
            <a:endParaRPr lang="ka-GE" sz="1400" dirty="0">
              <a:solidFill>
                <a:srgbClr val="002060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>
                <a:solidFill>
                  <a:srgbClr val="002060"/>
                </a:solidFill>
              </a:rPr>
              <a:t>ღონისძიების </a:t>
            </a:r>
            <a:r>
              <a:rPr lang="ka-GE" sz="1400" dirty="0" smtClean="0">
                <a:solidFill>
                  <a:srgbClr val="002060"/>
                </a:solidFill>
              </a:rPr>
              <a:t>მხარდამჭერის სტატუსი - </a:t>
            </a:r>
            <a:r>
              <a:rPr lang="ka-GE" sz="1400" dirty="0">
                <a:solidFill>
                  <a:srgbClr val="002060"/>
                </a:solidFill>
              </a:rPr>
              <a:t>მაქსიმალური ქულა </a:t>
            </a:r>
            <a:r>
              <a:rPr lang="ka-GE" sz="1400" dirty="0" smtClean="0">
                <a:solidFill>
                  <a:srgbClr val="002060"/>
                </a:solidFill>
              </a:rPr>
              <a:t>- 10;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400" dirty="0" smtClean="0">
                <a:solidFill>
                  <a:srgbClr val="002060"/>
                </a:solidFill>
              </a:rPr>
              <a:t>თანადაფინანსების ოდენობა</a:t>
            </a:r>
            <a:r>
              <a:rPr lang="ka-GE" sz="1400" b="1" dirty="0" smtClean="0">
                <a:solidFill>
                  <a:srgbClr val="002060"/>
                </a:solidFill>
              </a:rPr>
              <a:t> - </a:t>
            </a:r>
            <a:r>
              <a:rPr lang="ka-GE" sz="1400" dirty="0" smtClean="0">
                <a:solidFill>
                  <a:srgbClr val="002060"/>
                </a:solidFill>
              </a:rPr>
              <a:t>მაქსიმალური </a:t>
            </a:r>
            <a:r>
              <a:rPr lang="ka-GE" sz="1400" dirty="0">
                <a:solidFill>
                  <a:srgbClr val="002060"/>
                </a:solidFill>
              </a:rPr>
              <a:t>ქულა </a:t>
            </a:r>
            <a:r>
              <a:rPr lang="ka-GE" sz="1400" dirty="0" smtClean="0">
                <a:solidFill>
                  <a:srgbClr val="002060"/>
                </a:solidFill>
              </a:rPr>
              <a:t>- 15.</a:t>
            </a:r>
            <a:endParaRPr lang="ka-GE" sz="1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3309" y="6213736"/>
            <a:ext cx="2570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>
                <a:solidFill>
                  <a:srgbClr val="002060"/>
                </a:solidFill>
              </a:rPr>
              <a:t>სპორტი ყველასათვის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01071" y="3969509"/>
            <a:ext cx="484515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a-GE" sz="1400" dirty="0" smtClean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განისაზღვრება </a:t>
            </a: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ქულათა </a:t>
            </a:r>
            <a:r>
              <a:rPr lang="ka-GE" sz="1400" dirty="0" smtClean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დაჯამებით</a:t>
            </a:r>
            <a:endParaRPr lang="ka-GE" sz="1400" dirty="0" smtClean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0713" y="3545594"/>
            <a:ext cx="28536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600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შეფასების საბოლოო </a:t>
            </a:r>
            <a:r>
              <a:rPr lang="ka-GE" sz="1600" b="1" dirty="0" smtClean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შედეგი: 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2807469" y="4611084"/>
            <a:ext cx="4572000" cy="375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ka-GE" sz="1600" b="1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დაფინანსებაზე რეკომენდაცია </a:t>
            </a:r>
            <a:r>
              <a:rPr lang="ka-GE" sz="1600" b="1" dirty="0" smtClean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გაეწევა:</a:t>
            </a:r>
            <a:endParaRPr lang="en-US" sz="1600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7469" y="5099224"/>
            <a:ext cx="4572000" cy="5741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base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კონკურსანტს</a:t>
            </a: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AcadNusx" pitchFamily="2" charset="0"/>
              </a:rPr>
              <a:t>, </a:t>
            </a:r>
            <a:r>
              <a:rPr lang="ka-GE" sz="1400" dirty="0">
                <a:solidFill>
                  <a:srgbClr val="002060"/>
                </a:solidFill>
                <a:ea typeface="Times New Roman" panose="02020603050405020304" pitchFamily="18" charset="0"/>
                <a:cs typeface="Sylfaen" panose="010A0502050306030303" pitchFamily="18" charset="0"/>
              </a:rPr>
              <a:t>რომელიც მიიღებს მაქსიმალურ ქულათა არანაკლებ 60 პროცენტს. </a:t>
            </a:r>
            <a:endParaRPr lang="en-US" sz="1400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178755" y="1285933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solidFill>
                  <a:srgbClr val="002060"/>
                </a:solidFill>
              </a:rPr>
              <a:t>მადლობა</a:t>
            </a:r>
            <a:br>
              <a:rPr lang="ka-GE" sz="2400" b="1" dirty="0" smtClean="0">
                <a:solidFill>
                  <a:srgbClr val="002060"/>
                </a:solidFill>
              </a:rPr>
            </a:br>
            <a:r>
              <a:rPr lang="ka-GE" sz="2400" b="1" dirty="0" smtClean="0">
                <a:solidFill>
                  <a:srgbClr val="002060"/>
                </a:solidFill>
              </a:rPr>
              <a:t> ყურადღებისთვის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3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634" y="2784727"/>
            <a:ext cx="4148254" cy="22556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57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448</Words>
  <Application>Microsoft Office PowerPoint</Application>
  <PresentationFormat>On-screen Show (4:3)</PresentationFormat>
  <Paragraphs>93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AcadNusx</vt:lpstr>
      <vt:lpstr>Arial</vt:lpstr>
      <vt:lpstr>Calibri</vt:lpstr>
      <vt:lpstr>Century Gothic</vt:lpstr>
      <vt:lpstr>Sylfaen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მადლობა  ყურადღებისთვის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shorenapagava</dc:creator>
  <cp:lastModifiedBy>User</cp:lastModifiedBy>
  <cp:revision>98</cp:revision>
  <dcterms:created xsi:type="dcterms:W3CDTF">2018-09-25T07:07:22Z</dcterms:created>
  <dcterms:modified xsi:type="dcterms:W3CDTF">2018-10-26T13:58:25Z</dcterms:modified>
</cp:coreProperties>
</file>